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792" r:id="rId5"/>
    <p:sldId id="835" r:id="rId6"/>
    <p:sldId id="836" r:id="rId7"/>
    <p:sldId id="838" r:id="rId8"/>
    <p:sldId id="840" r:id="rId9"/>
    <p:sldId id="841" r:id="rId10"/>
    <p:sldId id="844" r:id="rId11"/>
    <p:sldId id="843" r:id="rId12"/>
    <p:sldId id="842" r:id="rId13"/>
    <p:sldId id="839" r:id="rId14"/>
    <p:sldId id="837" r:id="rId15"/>
    <p:sldId id="848" r:id="rId16"/>
    <p:sldId id="849" r:id="rId17"/>
    <p:sldId id="851" r:id="rId18"/>
    <p:sldId id="850" r:id="rId19"/>
    <p:sldId id="845" r:id="rId20"/>
    <p:sldId id="852" r:id="rId21"/>
    <p:sldId id="853" r:id="rId22"/>
    <p:sldId id="854" r:id="rId23"/>
    <p:sldId id="855" r:id="rId24"/>
    <p:sldId id="856" r:id="rId25"/>
    <p:sldId id="857" r:id="rId26"/>
    <p:sldId id="858" r:id="rId27"/>
    <p:sldId id="859" r:id="rId28"/>
    <p:sldId id="861" r:id="rId29"/>
    <p:sldId id="862" r:id="rId30"/>
    <p:sldId id="863" r:id="rId31"/>
    <p:sldId id="864" r:id="rId32"/>
    <p:sldId id="865" r:id="rId33"/>
    <p:sldId id="866" r:id="rId34"/>
    <p:sldId id="867" r:id="rId35"/>
    <p:sldId id="860" r:id="rId36"/>
    <p:sldId id="868" r:id="rId37"/>
    <p:sldId id="869" r:id="rId38"/>
    <p:sldId id="871" r:id="rId39"/>
    <p:sldId id="872" r:id="rId40"/>
    <p:sldId id="873" r:id="rId41"/>
    <p:sldId id="874" r:id="rId42"/>
    <p:sldId id="875" r:id="rId43"/>
    <p:sldId id="876" r:id="rId44"/>
    <p:sldId id="877" r:id="rId45"/>
    <p:sldId id="312" r:id="rId46"/>
    <p:sldId id="834" r:id="rId47"/>
  </p:sldIdLst>
  <p:sldSz cx="9144000" cy="6858000" type="screen4x3"/>
  <p:notesSz cx="6858000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AE"/>
    <a:srgbClr val="E12E8A"/>
    <a:srgbClr val="FF0080"/>
    <a:srgbClr val="2CB0FF"/>
    <a:srgbClr val="FF0B99"/>
    <a:srgbClr val="C4C4C4"/>
    <a:srgbClr val="999999"/>
    <a:srgbClr val="C7076B"/>
    <a:srgbClr val="FF3399"/>
    <a:srgbClr val="FF8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9" autoAdjust="0"/>
    <p:restoredTop sz="48198" autoAdjust="0"/>
  </p:normalViewPr>
  <p:slideViewPr>
    <p:cSldViewPr snapToObjects="1">
      <p:cViewPr varScale="1">
        <p:scale>
          <a:sx n="35" d="100"/>
          <a:sy n="35" d="100"/>
        </p:scale>
        <p:origin x="199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4424" y="-112"/>
      </p:cViewPr>
      <p:guideLst>
        <p:guide orient="horz" pos="313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888"/>
          </a:xfrm>
          <a:prstGeom prst="rect">
            <a:avLst/>
          </a:prstGeom>
        </p:spPr>
        <p:txBody>
          <a:bodyPr vert="horz" lIns="91040" tIns="45519" rIns="91040" bIns="45519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040" tIns="45519" rIns="91040" bIns="45519" rtlCol="0"/>
          <a:lstStyle>
            <a:lvl1pPr algn="r">
              <a:defRPr sz="1200"/>
            </a:lvl1pPr>
          </a:lstStyle>
          <a:p>
            <a:pPr>
              <a:defRPr/>
            </a:pPr>
            <a:fld id="{097BF4AF-6248-415B-82E5-4D8EC013BF73}" type="datetimeFigureOut">
              <a:rPr lang="en-AU"/>
              <a:pPr>
                <a:defRPr/>
              </a:pPr>
              <a:t>21/08/2018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7215"/>
            <a:ext cx="2971800" cy="496887"/>
          </a:xfrm>
          <a:prstGeom prst="rect">
            <a:avLst/>
          </a:prstGeom>
        </p:spPr>
        <p:txBody>
          <a:bodyPr vert="horz" lIns="91040" tIns="45519" rIns="91040" bIns="455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5"/>
            <a:ext cx="2971800" cy="496887"/>
          </a:xfrm>
          <a:prstGeom prst="rect">
            <a:avLst/>
          </a:prstGeom>
        </p:spPr>
        <p:txBody>
          <a:bodyPr vert="horz" lIns="91040" tIns="45519" rIns="91040" bIns="45519" rtlCol="0" anchor="b"/>
          <a:lstStyle>
            <a:lvl1pPr algn="r">
              <a:defRPr sz="1200"/>
            </a:lvl1pPr>
          </a:lstStyle>
          <a:p>
            <a:pPr>
              <a:defRPr/>
            </a:pPr>
            <a:fld id="{21A25673-8E54-47CC-8CF6-2EC1F2661EE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69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888"/>
          </a:xfrm>
          <a:prstGeom prst="rect">
            <a:avLst/>
          </a:prstGeom>
        </p:spPr>
        <p:txBody>
          <a:bodyPr vert="horz" lIns="91040" tIns="45519" rIns="91040" bIns="45519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040" tIns="45519" rIns="91040" bIns="45519" rtlCol="0"/>
          <a:lstStyle>
            <a:lvl1pPr algn="r">
              <a:defRPr sz="1200"/>
            </a:lvl1pPr>
          </a:lstStyle>
          <a:p>
            <a:pPr>
              <a:defRPr/>
            </a:pPr>
            <a:fld id="{6673793E-7FED-4836-B297-95AE52B9B29A}" type="datetimeFigureOut">
              <a:rPr lang="en-AU"/>
              <a:pPr>
                <a:defRPr/>
              </a:pPr>
              <a:t>21/08/2018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0" tIns="45519" rIns="91040" bIns="45519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2"/>
            <a:ext cx="5486400" cy="4475163"/>
          </a:xfrm>
          <a:prstGeom prst="rect">
            <a:avLst/>
          </a:prstGeom>
        </p:spPr>
        <p:txBody>
          <a:bodyPr vert="horz" lIns="91040" tIns="45519" rIns="91040" bIns="4551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7215"/>
            <a:ext cx="2971800" cy="496887"/>
          </a:xfrm>
          <a:prstGeom prst="rect">
            <a:avLst/>
          </a:prstGeom>
        </p:spPr>
        <p:txBody>
          <a:bodyPr vert="horz" lIns="91040" tIns="45519" rIns="91040" bIns="455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5"/>
            <a:ext cx="2971800" cy="496887"/>
          </a:xfrm>
          <a:prstGeom prst="rect">
            <a:avLst/>
          </a:prstGeom>
        </p:spPr>
        <p:txBody>
          <a:bodyPr vert="horz" lIns="91040" tIns="45519" rIns="91040" bIns="45519" rtlCol="0" anchor="b"/>
          <a:lstStyle>
            <a:lvl1pPr algn="r">
              <a:defRPr sz="1200"/>
            </a:lvl1pPr>
          </a:lstStyle>
          <a:p>
            <a:pPr>
              <a:defRPr/>
            </a:pPr>
            <a:fld id="{ED27B26A-84F3-42D5-90C9-B5265B26161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745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690" indent="-28449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985" indent="-22759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3178" indent="-22759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8372" indent="-22759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3566" indent="-227597" defTabSz="455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8760" indent="-227597" defTabSz="455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3954" indent="-227597" defTabSz="455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9148" indent="-227597" defTabSz="455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AF5442-F30D-4CF3-A373-7B8A16947362}" type="slidenum">
              <a:rPr lang="en-AU" smtClean="0"/>
              <a:pPr eaLnBrk="1" hangingPunct="1"/>
              <a:t>1</a:t>
            </a:fld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685802" y="5045384"/>
            <a:ext cx="5720337" cy="3999685"/>
          </a:xfrm>
          <a:prstGeom prst="rect">
            <a:avLst/>
          </a:prstGeom>
          <a:noFill/>
        </p:spPr>
        <p:txBody>
          <a:bodyPr wrap="square" lIns="91760" tIns="45880" rIns="91760" bIns="45880" rtlCol="0">
            <a:spAutoFit/>
          </a:bodyPr>
          <a:lstStyle/>
          <a:p>
            <a:r>
              <a:rPr lang="en-AU" sz="1200" dirty="0"/>
              <a:t>Welcome. </a:t>
            </a:r>
          </a:p>
          <a:p>
            <a:r>
              <a:rPr lang="en-AU" sz="1200" dirty="0"/>
              <a:t>Warm up activity: </a:t>
            </a:r>
          </a:p>
          <a:p>
            <a:r>
              <a:rPr lang="en-AU" sz="1200" dirty="0"/>
              <a:t>Tell me about you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If you travelled with someone to get here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If you are a carer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If you are a who carer of a child you know or believe is affected by </a:t>
            </a:r>
            <a:r>
              <a:rPr lang="en-AU" sz="1200" dirty="0" err="1"/>
              <a:t>fetal</a:t>
            </a:r>
            <a:r>
              <a:rPr lang="en-AU" sz="1200" dirty="0"/>
              <a:t> alcohol exposure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If you are younger than 30 years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If you are a grandparent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If you have a mobile phone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If you have not yet switched off your mobile phone</a:t>
            </a:r>
          </a:p>
          <a:p>
            <a:pPr marL="634036" lvl="1" indent="-175236">
              <a:buFont typeface="Arial" pitchFamily="34" charset="0"/>
              <a:buChar char="•"/>
            </a:pPr>
            <a:r>
              <a:rPr lang="en-AU" sz="1200" dirty="0"/>
              <a:t>Now, by your birth month, and without using your voice, organise yourselves into months from January to December and by dates from 1 to 29/30/31 \</a:t>
            </a:r>
          </a:p>
          <a:p>
            <a:pPr marL="0" lvl="1"/>
            <a:r>
              <a:rPr lang="en-AU" sz="1200" dirty="0"/>
              <a:t>Please return to your seats. Finding common ground  is not difficult - what bought you here today</a:t>
            </a:r>
          </a:p>
          <a:p>
            <a:pPr marL="0" lvl="1"/>
            <a:r>
              <a:rPr lang="en-AU" sz="1200" dirty="0"/>
              <a:t>Now let me tell you something about me.</a:t>
            </a:r>
          </a:p>
          <a:p>
            <a:pPr marL="0" lvl="1"/>
            <a:r>
              <a:rPr lang="en-AU" sz="1200" dirty="0"/>
              <a:t>Parent of 5, grandparent of 7, wife of 1</a:t>
            </a:r>
          </a:p>
          <a:p>
            <a:pPr marL="0" lvl="1"/>
            <a:r>
              <a:rPr lang="en-AU" sz="1200" dirty="0"/>
              <a:t>Live in Tasmania, work nationally</a:t>
            </a:r>
          </a:p>
          <a:p>
            <a:pPr marL="0" lvl="1"/>
            <a:r>
              <a:rPr lang="en-AU" sz="1200" dirty="0"/>
              <a:t>Post graduate degree </a:t>
            </a:r>
          </a:p>
          <a:p>
            <a:pPr marL="0" lvl="1"/>
            <a:r>
              <a:rPr lang="en-AU" sz="1200" dirty="0"/>
              <a:t>Background in trauma counselling, alcohol and drug sector</a:t>
            </a:r>
          </a:p>
        </p:txBody>
      </p:sp>
    </p:spTree>
    <p:extLst>
      <p:ext uri="{BB962C8B-B14F-4D97-AF65-F5344CB8AC3E}">
        <p14:creationId xmlns:p14="http://schemas.microsoft.com/office/powerpoint/2010/main" val="69229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B26A-84F3-42D5-90C9-B5265B26161B}" type="slidenum">
              <a:rPr lang="en-AU" smtClean="0"/>
              <a:pPr>
                <a:defRPr/>
              </a:pPr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027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B26A-84F3-42D5-90C9-B5265B26161B}" type="slidenum">
              <a:rPr lang="en-AU" smtClean="0"/>
              <a:pPr>
                <a:defRPr/>
              </a:pPr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72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893B-BCB3-4326-B92F-FA9A8CA931C9}" type="datetime1">
              <a:rPr lang="en-US" smtClean="0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33928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E9812A1-C4B5-4654-A035-FA0D01942BDB}" type="datetime1">
              <a:rPr lang="en-US" smtClean="0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 userDrawn="1">
            <p:ph type="title"/>
          </p:nvPr>
        </p:nvSpPr>
        <p:spPr>
          <a:xfrm>
            <a:off x="539552" y="332656"/>
            <a:ext cx="7877248" cy="960439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C7076B"/>
                </a:solidFill>
                <a:latin typeface="+mj-lt"/>
              </a:defRPr>
            </a:lvl1pPr>
          </a:lstStyle>
          <a:p>
            <a:pPr algn="l" eaLnBrk="1" hangingPunct="1"/>
            <a:r>
              <a:rPr lang="en-AU" dirty="0">
                <a:solidFill>
                  <a:srgbClr val="C7076B"/>
                </a:solidFill>
                <a:latin typeface="Calibri" pitchFamily="34" charset="0"/>
                <a:ea typeface="ＭＳ Ｐゴシック" pitchFamily="34" charset="-128"/>
              </a:rPr>
              <a:t>Representation</a:t>
            </a:r>
            <a:r>
              <a:rPr lang="en-AU" dirty="0">
                <a:solidFill>
                  <a:srgbClr val="C7076B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endParaRPr lang="en-US" dirty="0">
              <a:solidFill>
                <a:srgbClr val="C7076B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8427600" y="5392800"/>
            <a:ext cx="40370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B2002-2D4F-474A-A7C3-1F703A705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888048" cy="4440162"/>
          </a:xfrm>
          <a:prstGeom prst="rect">
            <a:avLst/>
          </a:prstGeom>
        </p:spPr>
        <p:txBody>
          <a:bodyPr/>
          <a:lstStyle>
            <a:lvl1pPr marL="514350" marR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7076B"/>
              </a:buClr>
              <a:buSzTx/>
              <a:buFont typeface="+mj-lt"/>
              <a:buNone/>
              <a:tabLst/>
              <a:defRPr baseline="0"/>
            </a:lvl1pPr>
            <a:lvl2pPr algn="l">
              <a:buClr>
                <a:srgbClr val="C7076B"/>
              </a:buClr>
              <a:buFont typeface="Arial" pitchFamily="34" charset="0"/>
              <a:buChar char="•"/>
              <a:defRPr sz="2400"/>
            </a:lvl2pPr>
            <a:lvl3pPr algn="l">
              <a:buClr>
                <a:srgbClr val="C7076B"/>
              </a:buClr>
              <a:defRPr/>
            </a:lvl3pPr>
            <a:lvl4pPr algn="l">
              <a:buClr>
                <a:srgbClr val="C7076B"/>
              </a:buClr>
              <a:buFont typeface="Arial" pitchFamily="34" charset="0"/>
              <a:buChar char="•"/>
              <a:defRPr/>
            </a:lvl4pPr>
            <a:lvl5pPr algn="l">
              <a:buClr>
                <a:srgbClr val="C7076B"/>
              </a:buClr>
              <a:buFont typeface="Arial" pitchFamily="34" charset="0"/>
              <a:buChar char="•"/>
              <a:defRPr sz="1800"/>
            </a:lvl5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7076B"/>
              </a:buClr>
              <a:buSzTx/>
              <a:buFont typeface="+mj-lt"/>
              <a:buNone/>
              <a:tabLst/>
              <a:defRPr/>
            </a:pPr>
            <a:r>
              <a:rPr lang="en-AU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Numbers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4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549FB4-BCEA-4F90-B347-74FB6FBBC448}" type="datetime1">
              <a:rPr lang="en-US" smtClean="0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74441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8427600" y="5392800"/>
            <a:ext cx="403702" cy="432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defRPr/>
            </a:pPr>
            <a:fld id="{E37B2002-2D4F-474A-A7C3-1F703A70512A}" type="slidenum">
              <a:rPr lang="en-US" sz="1200" smtClean="0"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118789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Century Gothic"/>
              </a:rPr>
              <a:t>Presenter:</a:t>
            </a:r>
            <a:endParaRPr lang="en-AU" sz="28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775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B3876-9AB4-4C42-A7F5-8AD3BD11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39380D-9F0C-46CC-B3E4-89B9A6A9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84"/>
            <a:ext cx="9144000" cy="67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0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AF9ED-1952-44ED-B619-087C04DB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" y="0"/>
            <a:ext cx="911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FB93A-8A1F-40E6-8DCD-DA7334332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1F8C1-BAE6-42D0-B4BC-6B7ECC8C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8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28582-0F48-4BCA-AAFF-7676C21D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5"/>
            <a:ext cx="9144000" cy="6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00C44-7B9A-456E-A939-B4E8453C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99"/>
            <a:ext cx="9144000" cy="67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4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DF916-0D6D-4FF4-8142-04D7C7AE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" y="0"/>
            <a:ext cx="9120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F000E3-43D2-43F8-A49C-C3B20A95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" y="0"/>
            <a:ext cx="9111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8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46B952-019F-4E29-BA1A-2F23EB32B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4"/>
            <a:ext cx="9144000" cy="68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A6114-EAAD-4B94-A41D-4A541E4D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25"/>
            <a:ext cx="9123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1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B4ED6-4317-4BA9-B246-0905C2CA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2"/>
            <a:ext cx="9144000" cy="68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1BF232-CECA-410B-95C3-FB5AC41AA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"/>
            <a:ext cx="9144000" cy="68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61661-7878-453C-BC57-BD4180D1C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4"/>
            <a:ext cx="9144000" cy="68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03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AF4AC-59D5-457F-92D4-4845078E0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"/>
            <a:ext cx="9144000" cy="68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2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F04E4-2D8C-4D7B-A48F-49C471FA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0500"/>
            <a:ext cx="86201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193F92-B52F-4B34-821A-98C8D4C35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0500"/>
            <a:ext cx="8667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06CD7-533D-48B5-8643-81D2A2175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0500"/>
            <a:ext cx="86487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7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C60486-7492-46F6-910E-21A09ADA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04787"/>
            <a:ext cx="86582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9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62D68-101F-4995-BB26-9D965D6A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85737"/>
            <a:ext cx="86296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92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8E17A-8EB0-48F0-9409-7525C2F7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5262"/>
            <a:ext cx="8620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8C7C8-12C7-48CD-9531-6BF6E5568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56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EA2F8-06B3-4240-8604-9EC88B6E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95262"/>
            <a:ext cx="86391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4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6B994-9E9B-4AAF-887C-1699A5BD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00025"/>
            <a:ext cx="86487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5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9FCC3-1CC0-4462-863D-7C2D40E5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85737"/>
            <a:ext cx="87153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4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EAB1F-FFC9-47B3-A734-F9BEE99A4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6212"/>
            <a:ext cx="8610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7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547E6-B07A-4819-9C1A-F63CFF1E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85737"/>
            <a:ext cx="86677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5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4D6CD-C590-458A-A84A-6F570160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85737"/>
            <a:ext cx="86582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1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30033-45D6-436E-A98F-2926F1C3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85737"/>
            <a:ext cx="86582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0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946E5-458E-40A7-9612-9CE8CC28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6687"/>
            <a:ext cx="86106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1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B1BEC-F452-4F78-BBAE-1AA0B3DAE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00025"/>
            <a:ext cx="86487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37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A519D-B83B-412F-A0E2-93DFCD98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85737"/>
            <a:ext cx="86582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B0D90-65D6-4D5D-B3C5-71F8FFB6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5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E8103-7FCA-443D-B662-6E9CF91CE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80975"/>
            <a:ext cx="86296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1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FC62D-A40E-4986-8700-8A0F95F6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76212"/>
            <a:ext cx="86391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1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5293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r>
              <a:rPr lang="en-AU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National Organisation for Fetal Alcohol Spectrum Disorders</a:t>
            </a:r>
          </a:p>
          <a:p>
            <a:endParaRPr lang="en-AU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r>
              <a:rPr lang="en-AU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postal: </a:t>
            </a:r>
            <a:r>
              <a:rPr lang="en-AU" sz="2000" dirty="0">
                <a:solidFill>
                  <a:schemeClr val="bg1"/>
                </a:solidFill>
                <a:latin typeface="+mn-lt"/>
              </a:rPr>
              <a:t>PO Box 169</a:t>
            </a:r>
            <a:r>
              <a:rPr lang="en-AU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Morley, WA 6062</a:t>
            </a:r>
          </a:p>
          <a:p>
            <a:r>
              <a:rPr lang="en-AU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telephone: </a:t>
            </a:r>
            <a:r>
              <a:rPr lang="en-AU" sz="2000" b="1" dirty="0">
                <a:solidFill>
                  <a:schemeClr val="bg1"/>
                </a:solidFill>
                <a:latin typeface="+mn-lt"/>
              </a:rPr>
              <a:t>1300 306 238</a:t>
            </a:r>
            <a:endParaRPr lang="en-AU" sz="2000" dirty="0">
              <a:solidFill>
                <a:schemeClr val="bg1"/>
              </a:solidFill>
              <a:latin typeface="+mn-lt"/>
            </a:endParaRPr>
          </a:p>
          <a:p>
            <a:r>
              <a:rPr lang="en-AU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email: </a:t>
            </a:r>
            <a:r>
              <a:rPr lang="en-AU" sz="2000" u="sng" dirty="0">
                <a:solidFill>
                  <a:schemeClr val="bg1"/>
                </a:solidFill>
                <a:latin typeface="+mn-lt"/>
              </a:rPr>
              <a:t>enquiries@nofasd.org.au</a:t>
            </a:r>
            <a:endParaRPr lang="en-AU" sz="2000" u="sng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r>
              <a:rPr lang="en-AU" sz="2000" dirty="0">
                <a:solidFill>
                  <a:schemeClr val="bg1">
                    <a:lumMod val="75000"/>
                  </a:schemeClr>
                </a:solidFill>
              </a:rPr>
              <a:t>website: </a:t>
            </a:r>
            <a:r>
              <a:rPr lang="en-AU" sz="2000" u="sng" dirty="0">
                <a:solidFill>
                  <a:schemeClr val="bg1"/>
                </a:solidFill>
                <a:latin typeface="+mn-lt"/>
              </a:rPr>
              <a:t>www.nofasd.org.au</a:t>
            </a:r>
            <a:endParaRPr lang="en-AU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endParaRPr lang="en-AU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r>
              <a:rPr lang="en-A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ABN : 93 833 563 942</a:t>
            </a:r>
            <a:br>
              <a:rPr lang="en-A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05027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/>
                <a:cs typeface="Tw Cen MT"/>
              </a:rPr>
              <a:t>Thank You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Selected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 err="1"/>
              <a:t>Blaschke</a:t>
            </a:r>
            <a:r>
              <a:rPr lang="en-AU" sz="1400" dirty="0"/>
              <a:t>, K, </a:t>
            </a:r>
            <a:r>
              <a:rPr lang="en-AU" sz="1400" dirty="0" err="1"/>
              <a:t>Altaverne</a:t>
            </a:r>
            <a:r>
              <a:rPr lang="en-AU" sz="1400" dirty="0"/>
              <a:t>, M &amp; Struck, J. (2009). </a:t>
            </a:r>
            <a:r>
              <a:rPr lang="en-AU" sz="1400" i="1" dirty="0"/>
              <a:t>Fetal Alcohol Spectrum Disorders Education Strategies: Working with Students with a Fetal Alcohol Spectrum Disorder in the Education System</a:t>
            </a:r>
            <a:r>
              <a:rPr lang="en-AU" sz="1400" dirty="0"/>
              <a:t>, Centre for Disabilities, Sanford School of Medicine of the University of South Dakota</a:t>
            </a:r>
          </a:p>
          <a:p>
            <a:r>
              <a:rPr lang="en-AU" sz="1400" dirty="0"/>
              <a:t> Bower C, Elliott E, 2016, on behalf of the Steering Group. Report to the Australian Government Department of Health: </a:t>
            </a:r>
            <a:r>
              <a:rPr lang="en-AU" sz="1400" i="1" dirty="0"/>
              <a:t>Australian Guide to the diagnosis of Fetal Alcohol Spectrum Disorder (FASD)</a:t>
            </a:r>
            <a:r>
              <a:rPr lang="en-AU" sz="1400" dirty="0"/>
              <a:t>.</a:t>
            </a:r>
          </a:p>
          <a:p>
            <a:r>
              <a:rPr lang="en-AU" sz="1400" dirty="0"/>
              <a:t> Grant, B. (2015). Barriers to alcoholism treatment: reasons for not seeking treatment in a general population sample. </a:t>
            </a:r>
            <a:r>
              <a:rPr lang="en-AU" sz="1400" i="1" dirty="0"/>
              <a:t>Journal of Studies on Alcohol, 58</a:t>
            </a:r>
            <a:r>
              <a:rPr lang="en-AU" sz="1400" dirty="0"/>
              <a:t>(4), 365–371. </a:t>
            </a:r>
          </a:p>
          <a:p>
            <a:r>
              <a:rPr lang="en-AU" sz="1400" dirty="0"/>
              <a:t> Jones, K., Smith D., </a:t>
            </a:r>
            <a:r>
              <a:rPr lang="en-AU" sz="1400" dirty="0" err="1"/>
              <a:t>Ulleland</a:t>
            </a:r>
            <a:r>
              <a:rPr lang="en-AU" sz="1400" dirty="0"/>
              <a:t>., C., </a:t>
            </a:r>
            <a:r>
              <a:rPr lang="en-AU" sz="1400" dirty="0" err="1"/>
              <a:t>Streissguth</a:t>
            </a:r>
            <a:r>
              <a:rPr lang="en-AU" sz="1400" dirty="0"/>
              <a:t>, P. (1973). Pattern of malformation in offspring of chronic alcoholic mothers. </a:t>
            </a:r>
            <a:r>
              <a:rPr lang="en-AU" sz="1400" i="1" dirty="0"/>
              <a:t>Lancet</a:t>
            </a:r>
            <a:r>
              <a:rPr lang="en-AU" sz="1400" dirty="0"/>
              <a:t>.</a:t>
            </a:r>
            <a:r>
              <a:rPr lang="en-AU" sz="1400" i="1" dirty="0"/>
              <a:t> 1</a:t>
            </a:r>
            <a:r>
              <a:rPr lang="en-AU" sz="1400" dirty="0"/>
              <a:t>(7815), 1267-71.</a:t>
            </a:r>
          </a:p>
          <a:p>
            <a:r>
              <a:rPr lang="en-AU" sz="1400" dirty="0"/>
              <a:t> </a:t>
            </a:r>
            <a:r>
              <a:rPr lang="en-AU" sz="1400" dirty="0" err="1"/>
              <a:t>Lawryk</a:t>
            </a:r>
            <a:r>
              <a:rPr lang="en-AU" sz="1400" dirty="0"/>
              <a:t>, L. (2005</a:t>
            </a:r>
            <a:r>
              <a:rPr lang="en-AU" sz="1400" i="1" dirty="0"/>
              <a:t>). Finding perspective ... Raising successful children affected by FASD</a:t>
            </a:r>
            <a:r>
              <a:rPr lang="en-AU" sz="1400" dirty="0"/>
              <a:t>. </a:t>
            </a:r>
            <a:r>
              <a:rPr lang="en-AU" sz="1400" dirty="0" err="1"/>
              <a:t>Alberta:OBD</a:t>
            </a:r>
            <a:r>
              <a:rPr lang="en-AU" sz="1400" dirty="0"/>
              <a:t> Triage </a:t>
            </a:r>
          </a:p>
          <a:p>
            <a:r>
              <a:rPr lang="en-AU" sz="1400" dirty="0"/>
              <a:t> </a:t>
            </a:r>
            <a:r>
              <a:rPr lang="en-AU" sz="1400" dirty="0" err="1"/>
              <a:t>Malbin</a:t>
            </a:r>
            <a:r>
              <a:rPr lang="en-AU" sz="1400" dirty="0"/>
              <a:t>, D (2000). </a:t>
            </a:r>
            <a:r>
              <a:rPr lang="en-AU" sz="1400" i="1" dirty="0"/>
              <a:t>Trying Differently Rather than Harder</a:t>
            </a:r>
            <a:r>
              <a:rPr lang="en-AU" sz="1400" dirty="0"/>
              <a:t>, </a:t>
            </a:r>
            <a:r>
              <a:rPr lang="en-AU" sz="1400" dirty="0" err="1"/>
              <a:t>Portland:FASCETS</a:t>
            </a:r>
            <a:endParaRPr lang="en-AU" sz="1400" dirty="0"/>
          </a:p>
          <a:p>
            <a:r>
              <a:rPr lang="en-AU" sz="1400" dirty="0"/>
              <a:t> McLean, S., </a:t>
            </a:r>
            <a:r>
              <a:rPr lang="en-AU" sz="1400" dirty="0" err="1"/>
              <a:t>Kettler</a:t>
            </a:r>
            <a:r>
              <a:rPr lang="en-AU" sz="1400" dirty="0"/>
              <a:t>, L., </a:t>
            </a:r>
            <a:r>
              <a:rPr lang="en-AU" sz="1400" dirty="0" err="1"/>
              <a:t>Delfabbro</a:t>
            </a:r>
            <a:r>
              <a:rPr lang="en-AU" sz="1400" dirty="0"/>
              <a:t>, P., &amp; Riggs, D. (2012). Frameworks for understanding challenging behaviour in out-of-home care. </a:t>
            </a:r>
            <a:r>
              <a:rPr lang="en-AU" sz="1400" i="1" dirty="0"/>
              <a:t>Clinical Psychologist, 16</a:t>
            </a:r>
            <a:r>
              <a:rPr lang="en-AU" sz="1400" dirty="0"/>
              <a:t>(2), 72-81.</a:t>
            </a:r>
          </a:p>
          <a:p>
            <a:r>
              <a:rPr lang="en-AU" sz="1400" dirty="0"/>
              <a:t> O'Keeffe L, Kearney P, McCarthy F, et al (2015). Prevalence and predictors of alcohol use during pregnancy: findings from international multicentre cohort studies, </a:t>
            </a:r>
            <a:r>
              <a:rPr lang="en-AU" sz="1400" i="1" dirty="0"/>
              <a:t>BMJ Open 2015</a:t>
            </a:r>
            <a:r>
              <a:rPr lang="en-AU" sz="1400" dirty="0"/>
              <a:t>(5):e006323. </a:t>
            </a:r>
          </a:p>
          <a:p>
            <a:r>
              <a:rPr lang="en-AU" sz="1400" dirty="0"/>
              <a:t> Paley, B., &amp; O’Connor, M. (2011). </a:t>
            </a:r>
            <a:r>
              <a:rPr lang="en-AU" sz="1400" dirty="0" err="1"/>
              <a:t>Behavioral</a:t>
            </a:r>
            <a:r>
              <a:rPr lang="en-AU" sz="1400" dirty="0"/>
              <a:t> interventions for children and adolescents with </a:t>
            </a:r>
            <a:r>
              <a:rPr lang="en-AU" sz="1400" dirty="0" err="1"/>
              <a:t>fetal</a:t>
            </a:r>
            <a:r>
              <a:rPr lang="en-AU" sz="1400" dirty="0"/>
              <a:t> alcohol spectrum disorders. </a:t>
            </a:r>
            <a:r>
              <a:rPr lang="en-AU" sz="1400" i="1" dirty="0"/>
              <a:t>Alcohol Research &amp; Health, 34</a:t>
            </a:r>
            <a:r>
              <a:rPr lang="en-AU" sz="1400" dirty="0"/>
              <a:t>(1), 64–75. </a:t>
            </a:r>
          </a:p>
          <a:p>
            <a:r>
              <a:rPr lang="en-AU" sz="1400" dirty="0"/>
              <a:t> Rasmussen C, </a:t>
            </a:r>
            <a:r>
              <a:rPr lang="en-AU" sz="1400" dirty="0" err="1"/>
              <a:t>Soleimani</a:t>
            </a:r>
            <a:r>
              <a:rPr lang="en-AU" sz="1400" dirty="0"/>
              <a:t> M, Pei J. (2011). Executive functioning and working memory deficits on the CANTAB among children with prenatal alcohol exposure. </a:t>
            </a:r>
            <a:r>
              <a:rPr lang="en-AU" sz="1400" i="1" dirty="0"/>
              <a:t>J </a:t>
            </a:r>
            <a:r>
              <a:rPr lang="en-AU" sz="1400" i="1" dirty="0" err="1"/>
              <a:t>Popul</a:t>
            </a:r>
            <a:r>
              <a:rPr lang="en-AU" sz="1400" i="1" dirty="0"/>
              <a:t> </a:t>
            </a:r>
            <a:r>
              <a:rPr lang="en-AU" sz="1400" i="1" dirty="0" err="1"/>
              <a:t>Ther</a:t>
            </a:r>
            <a:r>
              <a:rPr lang="en-AU" sz="1400" i="1" dirty="0"/>
              <a:t> </a:t>
            </a:r>
            <a:r>
              <a:rPr lang="en-AU" sz="1400" i="1" dirty="0" err="1"/>
              <a:t>Clin</a:t>
            </a:r>
            <a:r>
              <a:rPr lang="en-AU" sz="1400" i="1" dirty="0"/>
              <a:t> </a:t>
            </a:r>
            <a:r>
              <a:rPr lang="en-AU" sz="1400" i="1" dirty="0" err="1"/>
              <a:t>Pharmacol</a:t>
            </a:r>
            <a:r>
              <a:rPr lang="en-AU" sz="1400" i="1" dirty="0"/>
              <a:t>. 18</a:t>
            </a:r>
            <a:r>
              <a:rPr lang="en-AU" sz="1400" dirty="0"/>
              <a:t>(1):e44-53. </a:t>
            </a:r>
          </a:p>
          <a:p>
            <a:r>
              <a:rPr lang="en-AU" sz="4800" dirty="0"/>
              <a:t>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36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06758F-5316-4497-8E68-BBD9DBDA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4"/>
            <a:ext cx="9144000" cy="68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AF86D-3CB1-4BA7-8BFE-E2EAA1CE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2"/>
            <a:ext cx="9144000" cy="68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0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C1A67-E53E-49A5-B6FF-435FA3D5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ABA26-7794-4C09-995E-9D56BA63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"/>
            <a:ext cx="9144000" cy="68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2B1D1-72DE-41B3-9E11-A30A6197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71"/>
            <a:ext cx="9144000" cy="67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61664"/>
      </p:ext>
    </p:extLst>
  </p:cSld>
  <p:clrMapOvr>
    <a:masterClrMapping/>
  </p:clrMapOvr>
</p:sld>
</file>

<file path=ppt/theme/theme1.xml><?xml version="1.0" encoding="utf-8"?>
<a:theme xmlns:a="http://schemas.openxmlformats.org/drawingml/2006/main" name="NOFASARD FASD Workshop WA June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A7A11268FF94F80B3C69FA19C6F41" ma:contentTypeVersion="9" ma:contentTypeDescription="Create a new document." ma:contentTypeScope="" ma:versionID="3b8790e6c348c9f444de073e9419d8db">
  <xsd:schema xmlns:xsd="http://www.w3.org/2001/XMLSchema" xmlns:xs="http://www.w3.org/2001/XMLSchema" xmlns:p="http://schemas.microsoft.com/office/2006/metadata/properties" xmlns:ns2="49d847ff-4728-4774-8800-70878f81b966" xmlns:ns3="8d7dcd42-1703-4697-baad-f152b3f9aff9" targetNamespace="http://schemas.microsoft.com/office/2006/metadata/properties" ma:root="true" ma:fieldsID="84d637151d73e7f4228d3e24420ed9b5" ns2:_="" ns3:_="">
    <xsd:import namespace="49d847ff-4728-4774-8800-70878f81b966"/>
    <xsd:import namespace="8d7dcd42-1703-4697-baad-f152b3f9af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847ff-4728-4774-8800-70878f81b9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dcd42-1703-4697-baad-f152b3f9af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2A4F4A-B1CD-41BB-A2EF-27DC7B845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d847ff-4728-4774-8800-70878f81b966"/>
    <ds:schemaRef ds:uri="8d7dcd42-1703-4697-baad-f152b3f9a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4B9330-182C-49F8-BF23-53833D930A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9249F-00BB-47CC-88E4-AFBE6654EE1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8d7dcd42-1703-4697-baad-f152b3f9aff9"/>
    <ds:schemaRef ds:uri="http://schemas.microsoft.com/office/2006/metadata/properties"/>
    <ds:schemaRef ds:uri="http://purl.org/dc/elements/1.1/"/>
    <ds:schemaRef ds:uri="49d847ff-4728-4774-8800-70878f81b96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NOFASARD FASD Workshop WA June 2012</Template>
  <TotalTime>19789</TotalTime>
  <Words>260</Words>
  <Application>Microsoft Office PowerPoint</Application>
  <PresentationFormat>On-screen Show (4:3)</PresentationFormat>
  <Paragraphs>43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Century Gothic</vt:lpstr>
      <vt:lpstr>Tw Cen MT</vt:lpstr>
      <vt:lpstr>NOFASARD FASD Workshop WA June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Selected references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</dc:creator>
  <cp:lastModifiedBy>Robyn Smith</cp:lastModifiedBy>
  <cp:revision>553</cp:revision>
  <cp:lastPrinted>2016-10-22T03:04:24Z</cp:lastPrinted>
  <dcterms:created xsi:type="dcterms:W3CDTF">2012-06-06T09:48:45Z</dcterms:created>
  <dcterms:modified xsi:type="dcterms:W3CDTF">2018-08-21T07:32:11Z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0x010100193A7A11268FF94F80B3C69FA19C6F41</vt:lpwstr>
  </property>
</Properties>
</file>